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84" r:id="rId3"/>
    <p:sldMasterId id="2147483696" r:id="rId4"/>
    <p:sldMasterId id="2147483708" r:id="rId5"/>
  </p:sldMasterIdLst>
  <p:sldIdLst>
    <p:sldId id="256" r:id="rId6"/>
    <p:sldId id="257" r:id="rId7"/>
    <p:sldId id="258" r:id="rId8"/>
    <p:sldId id="264" r:id="rId9"/>
    <p:sldId id="269" r:id="rId10"/>
    <p:sldId id="268" r:id="rId11"/>
    <p:sldId id="271" r:id="rId12"/>
    <p:sldId id="272" r:id="rId13"/>
    <p:sldId id="273" r:id="rId14"/>
    <p:sldId id="274" r:id="rId15"/>
    <p:sldId id="275" r:id="rId16"/>
    <p:sldId id="277" r:id="rId17"/>
    <p:sldId id="282" r:id="rId18"/>
    <p:sldId id="278" r:id="rId19"/>
    <p:sldId id="279" r:id="rId20"/>
    <p:sldId id="280" r:id="rId21"/>
    <p:sldId id="281" r:id="rId2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1E75EE23-C356-49C9-B34D-28A417ACD523}">
          <p14:sldIdLst>
            <p14:sldId id="256"/>
            <p14:sldId id="257"/>
            <p14:sldId id="258"/>
            <p14:sldId id="264"/>
            <p14:sldId id="269"/>
            <p14:sldId id="268"/>
            <p14:sldId id="271"/>
            <p14:sldId id="272"/>
            <p14:sldId id="273"/>
            <p14:sldId id="274"/>
            <p14:sldId id="275"/>
            <p14:sldId id="277"/>
            <p14:sldId id="282"/>
            <p14:sldId id="278"/>
            <p14:sldId id="279"/>
            <p14:sldId id="280"/>
            <p14:sldId id="281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0A1B5D5-9B99-4C35-A422-299274C87663}" styleName="Средний стиль 1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16D9F66E-5EB9-4882-86FB-DCBF35E3C3E4}" styleName="Средний стиль 4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46F890A9-2807-4EBB-B81D-B2AA78EC7F39}" styleName="Темный стиль 2 - акцент 5/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0267" autoAdjust="0"/>
  </p:normalViewPr>
  <p:slideViewPr>
    <p:cSldViewPr>
      <p:cViewPr varScale="1">
        <p:scale>
          <a:sx n="67" d="100"/>
          <a:sy n="67" d="100"/>
        </p:scale>
        <p:origin x="1476" y="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presProps" Target="pres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D039B4-C6C9-4014-983E-700A81EF04D8}" type="datetimeFigureOut">
              <a:rPr lang="ru-RU"/>
              <a:pPr>
                <a:defRPr/>
              </a:pPr>
              <a:t>18.11.2021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4D528A-13F1-4C46-80B6-D667B8A30BE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BF9F7F-5352-40D1-BD8E-9BA614EAEF03}" type="datetimeFigureOut">
              <a:rPr lang="ru-RU"/>
              <a:pPr>
                <a:defRPr/>
              </a:pPr>
              <a:t>18.11.2021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1B9D75-5F4A-4397-B546-220AD97F79B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BA8855-9A38-465B-8435-939E589A421F}" type="datetimeFigureOut">
              <a:rPr lang="ru-RU"/>
              <a:pPr>
                <a:defRPr/>
              </a:pPr>
              <a:t>18.11.2021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C72D64-D744-4C39-9201-9AD5484F536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D039B4-C6C9-4014-983E-700A81EF04D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4D528A-13F1-4C46-80B6-D667B8A30BE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68890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7B773A-858B-4ACA-997D-B254E956228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01C146-BA75-4B7B-86BB-71441EB82E5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650817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B9DAFD-1D76-42C4-857E-A7DE42CCB81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A0668C-9557-4892-BC2C-42735A645FA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495254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9D4239-3145-4FE3-9BF4-6D02C901604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5385EA-A441-4493-BEC5-677137EACE6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64035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A360F8-2D34-45AE-9C30-B2BC02A8A8F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0B466D-0730-4723-A816-856EBD3CB1D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648230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5A5BF8-CEFF-4498-9E5B-0659B1BEA14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6411B1-DBE8-4504-9E58-03DE57CD9BB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242676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952A29-64BE-47EC-A752-C8237B6688A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7791E-071A-435A-9D78-115F50E04F6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434154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0AE6D3-526A-4EA5-9047-E4221578B1B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3A9D2F-F98D-4F0F-8F02-8D6D8CF8A86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13506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7B773A-858B-4ACA-997D-B254E9562280}" type="datetimeFigureOut">
              <a:rPr lang="ru-RU"/>
              <a:pPr>
                <a:defRPr/>
              </a:pPr>
              <a:t>18.11.2021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01C146-BA75-4B7B-86BB-71441EB82E5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59C37D-6148-4073-A707-89C011CF425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DF4AC6-615E-4D93-8FB4-7688C78EC8A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434538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BF9F7F-5352-40D1-BD8E-9BA614EAEF0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1B9D75-5F4A-4397-B546-220AD97F79B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080561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BA8855-9A38-465B-8435-939E589A421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C72D64-D744-4C39-9201-9AD5484F536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293406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D039B4-C6C9-4014-983E-700A81EF04D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4D528A-13F1-4C46-80B6-D667B8A30BE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388520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7B773A-858B-4ACA-997D-B254E956228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01C146-BA75-4B7B-86BB-71441EB82E5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849168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B9DAFD-1D76-42C4-857E-A7DE42CCB81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A0668C-9557-4892-BC2C-42735A645FA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492018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9D4239-3145-4FE3-9BF4-6D02C901604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5385EA-A441-4493-BEC5-677137EACE6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01715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A360F8-2D34-45AE-9C30-B2BC02A8A8F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0B466D-0730-4723-A816-856EBD3CB1D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176006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5A5BF8-CEFF-4498-9E5B-0659B1BEA14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6411B1-DBE8-4504-9E58-03DE57CD9BB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84477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952A29-64BE-47EC-A752-C8237B6688A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7791E-071A-435A-9D78-115F50E04F6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06361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B9DAFD-1D76-42C4-857E-A7DE42CCB818}" type="datetimeFigureOut">
              <a:rPr lang="ru-RU"/>
              <a:pPr>
                <a:defRPr/>
              </a:pPr>
              <a:t>18.11.2021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A0668C-9557-4892-BC2C-42735A645FA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0AE6D3-526A-4EA5-9047-E4221578B1B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3A9D2F-F98D-4F0F-8F02-8D6D8CF8A86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225017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59C37D-6148-4073-A707-89C011CF425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DF4AC6-615E-4D93-8FB4-7688C78EC8A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519222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BF9F7F-5352-40D1-BD8E-9BA614EAEF0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1B9D75-5F4A-4397-B546-220AD97F79B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728241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BA8855-9A38-465B-8435-939E589A421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C72D64-D744-4C39-9201-9AD5484F536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090265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D039B4-C6C9-4014-983E-700A81EF04D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4D528A-13F1-4C46-80B6-D667B8A30BE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051025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7B773A-858B-4ACA-997D-B254E956228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01C146-BA75-4B7B-86BB-71441EB82E5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917110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B9DAFD-1D76-42C4-857E-A7DE42CCB81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A0668C-9557-4892-BC2C-42735A645FA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2097100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9D4239-3145-4FE3-9BF4-6D02C901604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5385EA-A441-4493-BEC5-677137EACE6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8750084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A360F8-2D34-45AE-9C30-B2BC02A8A8F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0B466D-0730-4723-A816-856EBD3CB1D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7341794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5A5BF8-CEFF-4498-9E5B-0659B1BEA14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6411B1-DBE8-4504-9E58-03DE57CD9BB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95306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9D4239-3145-4FE3-9BF4-6D02C9016048}" type="datetimeFigureOut">
              <a:rPr lang="ru-RU"/>
              <a:pPr>
                <a:defRPr/>
              </a:pPr>
              <a:t>18.11.2021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5385EA-A441-4493-BEC5-677137EACE6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952A29-64BE-47EC-A752-C8237B6688A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7791E-071A-435A-9D78-115F50E04F6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349863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0AE6D3-526A-4EA5-9047-E4221578B1B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3A9D2F-F98D-4F0F-8F02-8D6D8CF8A86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958603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59C37D-6148-4073-A707-89C011CF425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DF4AC6-615E-4D93-8FB4-7688C78EC8A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6518151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BF9F7F-5352-40D1-BD8E-9BA614EAEF0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1B9D75-5F4A-4397-B546-220AD97F79B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021175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BA8855-9A38-465B-8435-939E589A421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C72D64-D744-4C39-9201-9AD5484F536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0672948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D039B4-C6C9-4014-983E-700A81EF04D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4D528A-13F1-4C46-80B6-D667B8A30BE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2944771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7B773A-858B-4ACA-997D-B254E956228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01C146-BA75-4B7B-86BB-71441EB82E5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007775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B9DAFD-1D76-42C4-857E-A7DE42CCB81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A0668C-9557-4892-BC2C-42735A645FA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7874397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9D4239-3145-4FE3-9BF4-6D02C901604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5385EA-A441-4493-BEC5-677137EACE6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5794835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A360F8-2D34-45AE-9C30-B2BC02A8A8F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0B466D-0730-4723-A816-856EBD3CB1D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60537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A360F8-2D34-45AE-9C30-B2BC02A8A8F0}" type="datetimeFigureOut">
              <a:rPr lang="ru-RU"/>
              <a:pPr>
                <a:defRPr/>
              </a:pPr>
              <a:t>18.11.2021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0B466D-0730-4723-A816-856EBD3CB1D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5A5BF8-CEFF-4498-9E5B-0659B1BEA14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6411B1-DBE8-4504-9E58-03DE57CD9BB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1840009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952A29-64BE-47EC-A752-C8237B6688A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7791E-071A-435A-9D78-115F50E04F6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28889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0AE6D3-526A-4EA5-9047-E4221578B1B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3A9D2F-F98D-4F0F-8F02-8D6D8CF8A86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9676152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59C37D-6148-4073-A707-89C011CF425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DF4AC6-615E-4D93-8FB4-7688C78EC8A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7522733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BF9F7F-5352-40D1-BD8E-9BA614EAEF0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1B9D75-5F4A-4397-B546-220AD97F79B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6972071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BA8855-9A38-465B-8435-939E589A421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C72D64-D744-4C39-9201-9AD5484F536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54860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5A5BF8-CEFF-4498-9E5B-0659B1BEA140}" type="datetimeFigureOut">
              <a:rPr lang="ru-RU"/>
              <a:pPr>
                <a:defRPr/>
              </a:pPr>
              <a:t>18.11.2021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6411B1-DBE8-4504-9E58-03DE57CD9BB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952A29-64BE-47EC-A752-C8237B6688A4}" type="datetimeFigureOut">
              <a:rPr lang="ru-RU"/>
              <a:pPr>
                <a:defRPr/>
              </a:pPr>
              <a:t>18.11.2021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7791E-071A-435A-9D78-115F50E04F6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0AE6D3-526A-4EA5-9047-E4221578B1B7}" type="datetimeFigureOut">
              <a:rPr lang="ru-RU"/>
              <a:pPr>
                <a:defRPr/>
              </a:pPr>
              <a:t>18.11.2021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3A9D2F-F98D-4F0F-8F02-8D6D8CF8A86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59C37D-6148-4073-A707-89C011CF4259}" type="datetimeFigureOut">
              <a:rPr lang="ru-RU"/>
              <a:pPr>
                <a:defRPr/>
              </a:pPr>
              <a:t>18.11.2021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DF4AC6-615E-4D93-8FB4-7688C78EC8A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A9B792C-5FB1-435C-9C95-B405F1DDDF59}" type="datetimeFigureOut">
              <a:rPr lang="ru-RU"/>
              <a:pPr>
                <a:defRPr/>
              </a:pPr>
              <a:t>18.11.2021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B1530D3-511C-4B54-ADD1-26E4A84C043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A9B792C-5FB1-435C-9C95-B405F1DDDF5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B1530D3-511C-4B54-ADD1-26E4A84C043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80094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A9B792C-5FB1-435C-9C95-B405F1DDDF5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B1530D3-511C-4B54-ADD1-26E4A84C043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7581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A9B792C-5FB1-435C-9C95-B405F1DDDF5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B1530D3-511C-4B54-ADD1-26E4A84C043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89589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A9B792C-5FB1-435C-9C95-B405F1DDDF5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B1530D3-511C-4B54-ADD1-26E4A84C043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97810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5.xml"/><Relationship Id="rId4" Type="http://schemas.openxmlformats.org/officeDocument/2006/relationships/image" Target="../media/image7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с двумя скругленными противолежащими углами 5"/>
          <p:cNvSpPr/>
          <p:nvPr/>
        </p:nvSpPr>
        <p:spPr>
          <a:xfrm>
            <a:off x="5486400" y="245533"/>
            <a:ext cx="3505200" cy="1430867"/>
          </a:xfrm>
          <a:prstGeom prst="round2DiagRect">
            <a:avLst>
              <a:gd name="adj1" fmla="val 24603"/>
              <a:gd name="adj2" fmla="val 1776"/>
            </a:avLst>
          </a:prstGeom>
          <a:ln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1447800" y="3657600"/>
            <a:ext cx="7239000" cy="1371600"/>
          </a:xfrm>
        </p:spPr>
        <p:txBody>
          <a:bodyPr>
            <a:prstTxWarp prst="textInflateTop">
              <a:avLst/>
            </a:prstTxWarp>
          </a:bodyPr>
          <a:lstStyle/>
          <a:p>
            <a:r>
              <a:rPr lang="ru-RU" sz="2400" b="1" dirty="0"/>
              <a:t>Духовно-нравственное воспитание в детском саду</a:t>
            </a:r>
            <a:br>
              <a:rPr lang="ru-RU" sz="2400" b="1" dirty="0"/>
            </a:br>
            <a:endParaRPr lang="ru-RU" sz="24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486400" y="457200"/>
            <a:ext cx="3505200" cy="1371600"/>
          </a:xfrm>
        </p:spPr>
        <p:txBody>
          <a:bodyPr rtlCol="0">
            <a:prstTxWarp prst="textStop">
              <a:avLst>
                <a:gd name="adj" fmla="val 14286"/>
              </a:avLst>
            </a:prstTxWarp>
            <a:normAutofit fontScale="85000" lnSpcReduction="2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000" dirty="0" smtClean="0">
                <a:ln>
                  <a:solidFill>
                    <a:schemeClr val="accent6">
                      <a:lumMod val="75000"/>
                    </a:schemeClr>
                  </a:solidFill>
                </a:ln>
                <a:solidFill>
                  <a:schemeClr val="accent6">
                    <a:lumMod val="50000"/>
                  </a:schemeClr>
                </a:solidFill>
              </a:rPr>
              <a:t>Подготовила</a:t>
            </a:r>
            <a:endParaRPr lang="ru-RU" sz="2000" dirty="0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chemeClr val="accent6">
                  <a:lumMod val="50000"/>
                </a:schemeClr>
              </a:solidFill>
            </a:endParaRPr>
          </a:p>
          <a:p>
            <a:pPr fontAlgn="auto">
              <a:spcAft>
                <a:spcPts val="0"/>
              </a:spcAft>
              <a:defRPr/>
            </a:pPr>
            <a:r>
              <a:rPr lang="ru-RU" sz="2000" dirty="0" smtClean="0">
                <a:ln>
                  <a:solidFill>
                    <a:schemeClr val="accent6">
                      <a:lumMod val="75000"/>
                    </a:schemeClr>
                  </a:solidFill>
                </a:ln>
                <a:solidFill>
                  <a:schemeClr val="accent6">
                    <a:lumMod val="50000"/>
                  </a:schemeClr>
                </a:solidFill>
              </a:rPr>
              <a:t>Анисимова Анна Александровна</a:t>
            </a:r>
            <a:endParaRPr lang="ru-RU" sz="2000" dirty="0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chemeClr val="accent6">
                  <a:lumMod val="50000"/>
                </a:schemeClr>
              </a:solidFill>
            </a:endParaRPr>
          </a:p>
          <a:p>
            <a:pPr fontAlgn="auto">
              <a:spcAft>
                <a:spcPts val="0"/>
              </a:spcAft>
              <a:defRPr/>
            </a:pPr>
            <a:r>
              <a:rPr lang="ru-RU" sz="2000" dirty="0" smtClean="0">
                <a:ln>
                  <a:solidFill>
                    <a:schemeClr val="accent6">
                      <a:lumMod val="75000"/>
                    </a:schemeClr>
                  </a:solidFill>
                </a:ln>
                <a:solidFill>
                  <a:schemeClr val="accent6">
                    <a:lumMod val="50000"/>
                  </a:schemeClr>
                </a:solidFill>
              </a:rPr>
              <a:t>Старший воспитатель</a:t>
            </a:r>
            <a:endParaRPr lang="ru-RU" sz="2000" dirty="0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chemeClr val="accent6">
                  <a:lumMod val="50000"/>
                </a:schemeClr>
              </a:solidFill>
            </a:endParaRPr>
          </a:p>
          <a:p>
            <a:pPr fontAlgn="auto">
              <a:spcAft>
                <a:spcPts val="0"/>
              </a:spcAft>
              <a:defRPr/>
            </a:pPr>
            <a:r>
              <a:rPr lang="ru-RU" sz="2000" dirty="0" smtClean="0">
                <a:ln>
                  <a:solidFill>
                    <a:schemeClr val="accent6">
                      <a:lumMod val="75000"/>
                    </a:schemeClr>
                  </a:solidFill>
                </a:ln>
                <a:solidFill>
                  <a:schemeClr val="accent6">
                    <a:lumMod val="50000"/>
                  </a:schemeClr>
                </a:solidFill>
              </a:rPr>
              <a:t>МКДОУ </a:t>
            </a:r>
            <a:r>
              <a:rPr lang="ru-RU" sz="2000" dirty="0" smtClean="0">
                <a:ln>
                  <a:solidFill>
                    <a:schemeClr val="accent6">
                      <a:lumMod val="75000"/>
                    </a:schemeClr>
                  </a:solidFill>
                </a:ln>
                <a:solidFill>
                  <a:schemeClr val="accent6">
                    <a:lumMod val="50000"/>
                  </a:schemeClr>
                </a:solidFill>
              </a:rPr>
              <a:t>№ </a:t>
            </a:r>
            <a:r>
              <a:rPr lang="ru-RU" sz="2000" dirty="0">
                <a:ln>
                  <a:solidFill>
                    <a:schemeClr val="accent6">
                      <a:lumMod val="75000"/>
                    </a:schemeClr>
                  </a:solidFill>
                </a:ln>
                <a:solidFill>
                  <a:schemeClr val="accent6">
                    <a:lumMod val="50000"/>
                  </a:schemeClr>
                </a:solidFill>
              </a:rPr>
              <a:t>6</a:t>
            </a:r>
            <a:r>
              <a:rPr lang="ru-RU" sz="2000" dirty="0" smtClean="0">
                <a:ln>
                  <a:solidFill>
                    <a:schemeClr val="accent6">
                      <a:lumMod val="75000"/>
                    </a:schemeClr>
                  </a:solidFill>
                </a:ln>
                <a:solidFill>
                  <a:schemeClr val="accent6">
                    <a:lumMod val="50000"/>
                  </a:schemeClr>
                </a:solidFill>
              </a:rPr>
              <a:t> ст. Новолеушковской</a:t>
            </a:r>
            <a:endParaRPr lang="ru-RU" sz="2000" dirty="0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chemeClr val="accent6">
                  <a:lumMod val="50000"/>
                </a:schemeClr>
              </a:solidFill>
            </a:endParaRPr>
          </a:p>
          <a:p>
            <a:pPr fontAlgn="auto">
              <a:spcAft>
                <a:spcPts val="0"/>
              </a:spcAft>
              <a:defRPr/>
            </a:pPr>
            <a:r>
              <a:rPr lang="ru-RU" sz="2000" dirty="0" smtClean="0">
                <a:ln>
                  <a:solidFill>
                    <a:schemeClr val="accent6">
                      <a:lumMod val="75000"/>
                    </a:schemeClr>
                  </a:solidFill>
                </a:ln>
                <a:solidFill>
                  <a:schemeClr val="accent6">
                    <a:lumMod val="50000"/>
                  </a:schemeClr>
                </a:solidFill>
              </a:rPr>
              <a:t>2021 год</a:t>
            </a:r>
            <a:endParaRPr lang="ru-RU" sz="2000" dirty="0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chemeClr val="accent6">
                  <a:lumMod val="50000"/>
                </a:schemeClr>
              </a:solidFill>
            </a:endParaRPr>
          </a:p>
          <a:p>
            <a:pPr fontAlgn="auto">
              <a:spcAft>
                <a:spcPts val="0"/>
              </a:spcAft>
              <a:defRPr/>
            </a:pPr>
            <a:endParaRPr lang="ru-RU" dirty="0" smtClean="0">
              <a:ln>
                <a:solidFill>
                  <a:schemeClr val="accent6">
                    <a:lumMod val="75000"/>
                  </a:schemeClr>
                </a:solidFill>
              </a:ln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5800" y="2621843"/>
            <a:ext cx="4876800" cy="3429000"/>
          </a:xfrm>
          <a:effectLst>
            <a:glow rad="228600">
              <a:schemeClr val="accent6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/>
          <a:lstStyle/>
          <a:p>
            <a:pPr marL="0" indent="0">
              <a:buNone/>
            </a:pPr>
            <a:r>
              <a:rPr lang="ru-RU" sz="1400" b="1" dirty="0" smtClean="0">
                <a:solidFill>
                  <a:schemeClr val="accent6">
                    <a:lumMod val="75000"/>
                  </a:schemeClr>
                </a:solidFill>
              </a:rPr>
              <a:t>Пальчиковый </a:t>
            </a:r>
            <a:r>
              <a:rPr lang="ru-RU" sz="1400" b="1" dirty="0">
                <a:solidFill>
                  <a:schemeClr val="accent6">
                    <a:lumMod val="75000"/>
                  </a:schemeClr>
                </a:solidFill>
              </a:rPr>
              <a:t>театр-это увлекательная дидактическая игра, которая:</a:t>
            </a:r>
            <a:r>
              <a:rPr lang="ru-RU" sz="1400" dirty="0"/>
              <a:t/>
            </a:r>
            <a:br>
              <a:rPr lang="ru-RU" sz="1400" dirty="0"/>
            </a:br>
            <a:r>
              <a:rPr lang="ru-RU" sz="1400" dirty="0"/>
              <a:t>1. стимулирует развитие мелкой моторики;</a:t>
            </a:r>
            <a:br>
              <a:rPr lang="ru-RU" sz="1400" dirty="0"/>
            </a:br>
            <a:r>
              <a:rPr lang="ru-RU" sz="1400" dirty="0"/>
              <a:t>2. знакомит ребенка с такими понятиями как форма, цвет, размер;</a:t>
            </a:r>
            <a:br>
              <a:rPr lang="ru-RU" sz="1400" dirty="0"/>
            </a:br>
            <a:r>
              <a:rPr lang="ru-RU" sz="1400" dirty="0"/>
              <a:t>3. помогает развивать пространственное восприятие (понятия: справа, слева, рядом, друг за другом и т. д.) ;</a:t>
            </a:r>
            <a:br>
              <a:rPr lang="ru-RU" sz="1400" dirty="0"/>
            </a:br>
            <a:r>
              <a:rPr lang="ru-RU" sz="1400" dirty="0"/>
              <a:t>4. развивает воображение, память, мышление и внимание;</a:t>
            </a:r>
            <a:br>
              <a:rPr lang="ru-RU" sz="1400" dirty="0"/>
            </a:br>
            <a:r>
              <a:rPr lang="ru-RU" sz="1400" dirty="0"/>
              <a:t>5. помогает развивать словарный запас и активизирует речевые функции;</a:t>
            </a:r>
            <a:br>
              <a:rPr lang="ru-RU" sz="1400" dirty="0"/>
            </a:br>
            <a:r>
              <a:rPr lang="ru-RU" sz="1400" dirty="0"/>
              <a:t>6. формирует творческие способности и артистические умения знакомит с элементарными математическими понятиями</a:t>
            </a:r>
          </a:p>
          <a:p>
            <a:pPr marL="0" indent="0">
              <a:buNone/>
            </a:pPr>
            <a:endParaRPr lang="ru-RU" sz="1400" dirty="0"/>
          </a:p>
        </p:txBody>
      </p:sp>
      <p:pic>
        <p:nvPicPr>
          <p:cNvPr id="5122" name="Picture 2" descr="C:\Users\pc\Desktop\фото016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2800" y="2286000"/>
            <a:ext cx="2794000" cy="4114800"/>
          </a:xfrm>
          <a:prstGeom prst="rect">
            <a:avLst/>
          </a:prstGeom>
          <a:ln>
            <a:noFill/>
          </a:ln>
          <a:effectLst>
            <a:glow rad="228600">
              <a:schemeClr val="accent6">
                <a:satMod val="175000"/>
                <a:alpha val="40000"/>
              </a:schemeClr>
            </a:glow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40409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81000" y="762000"/>
            <a:ext cx="3429000" cy="5486400"/>
          </a:xfrm>
          <a:effectLst>
            <a:glow rad="228600">
              <a:schemeClr val="accent6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 marL="0" indent="0">
              <a:buNone/>
            </a:pPr>
            <a:r>
              <a:rPr lang="ru-RU" sz="1400" b="1" dirty="0">
                <a:solidFill>
                  <a:schemeClr val="accent6">
                    <a:lumMod val="75000"/>
                  </a:schemeClr>
                </a:solidFill>
              </a:rPr>
              <a:t>Игры с крупой и семенами.</a:t>
            </a:r>
          </a:p>
          <a:p>
            <a:pPr marL="0" indent="0">
              <a:buNone/>
            </a:pPr>
            <a:r>
              <a:rPr lang="ru-RU" sz="1200" dirty="0"/>
              <a:t>Крупа – универсальный материал. С ней можно просто повозиться или создать настоящий шедевр.</a:t>
            </a:r>
          </a:p>
          <a:p>
            <a:pPr marL="0" indent="0">
              <a:buNone/>
            </a:pPr>
            <a:r>
              <a:rPr lang="ru-RU" sz="1200" dirty="0"/>
              <a:t>• Берем поднос и рассыпаем по нему мелкую крупу (например, манку). Лучшей доски для рисования не придумаешь. Сначала взрослый рисует на "доске" линии, а малыш повторяет. Пусть это будут очень простые фигуры: квадраты, круги, зигзаги. Снеговик, домик, солнышко.</a:t>
            </a:r>
          </a:p>
          <a:p>
            <a:pPr marL="0" indent="0">
              <a:buNone/>
            </a:pPr>
            <a:r>
              <a:rPr lang="ru-RU" sz="1200" dirty="0"/>
              <a:t>• Насыпаем в кружку сухой горох. Ребенок на каждый ударный слог перекладывает горошины по одной в другую кружку. Сначала одной рукой, затем двумя руками одновременно, попеременно большим и средним пальцами, большим и безымянным, большим и мизинцем. Четверостишия подбираются любые.</a:t>
            </a:r>
          </a:p>
          <a:p>
            <a:pPr marL="0" indent="0">
              <a:buNone/>
            </a:pPr>
            <a:r>
              <a:rPr lang="ru-RU" sz="1200" dirty="0"/>
              <a:t>• Насыпаем горох на блюдце. Ребенок большим и указательным пальцами берет горошину и удерживает ее остальными пальцами (как при сборе ягод, потом берет следующую горошину, потом еще и еще — так набирает целую горсть. Можно делать это одной или двумя руками.</a:t>
            </a:r>
          </a:p>
          <a:p>
            <a:pPr marL="0" indent="0">
              <a:buNone/>
            </a:pPr>
            <a:r>
              <a:rPr lang="ru-RU" sz="1200" dirty="0" smtClean="0"/>
              <a:t>• </a:t>
            </a:r>
            <a:r>
              <a:rPr lang="ru-RU" sz="1200" dirty="0"/>
              <a:t>развивают мелкую моторику;</a:t>
            </a:r>
          </a:p>
          <a:p>
            <a:pPr marL="0" indent="0">
              <a:buNone/>
            </a:pPr>
            <a:r>
              <a:rPr lang="ru-RU" sz="1200" dirty="0"/>
              <a:t>• развивают внимание;</a:t>
            </a:r>
          </a:p>
          <a:p>
            <a:pPr marL="0" indent="0">
              <a:buNone/>
            </a:pPr>
            <a:r>
              <a:rPr lang="ru-RU" sz="1200" dirty="0"/>
              <a:t>• развивают </a:t>
            </a:r>
            <a:r>
              <a:rPr lang="ru-RU" sz="1200" dirty="0" smtClean="0"/>
              <a:t>память</a:t>
            </a:r>
            <a:endParaRPr lang="ru-RU" sz="1400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8733" y="3581400"/>
            <a:ext cx="2341563" cy="3123956"/>
          </a:xfrm>
          <a:prstGeom prst="rect">
            <a:avLst/>
          </a:prstGeom>
          <a:ln>
            <a:noFill/>
          </a:ln>
          <a:effectLst>
            <a:glow rad="228600">
              <a:schemeClr val="accent6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6" name="Picture 2" descr="C:\Users\pc\Desktop\фото016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8733" y="228600"/>
            <a:ext cx="2303859" cy="3071813"/>
          </a:xfrm>
          <a:prstGeom prst="rect">
            <a:avLst/>
          </a:prstGeom>
          <a:ln>
            <a:noFill/>
          </a:ln>
          <a:effectLst>
            <a:glow rad="228600">
              <a:schemeClr val="accent6">
                <a:satMod val="175000"/>
                <a:alpha val="40000"/>
              </a:schemeClr>
            </a:glow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03829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09600" y="2133600"/>
            <a:ext cx="3429000" cy="4038600"/>
          </a:xfrm>
          <a:effectLst>
            <a:glow rad="228600">
              <a:schemeClr val="accent6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marL="0" indent="0">
              <a:buNone/>
            </a:pPr>
            <a:r>
              <a:rPr lang="ru-RU" sz="1400" b="1" dirty="0">
                <a:solidFill>
                  <a:schemeClr val="accent6">
                    <a:lumMod val="75000"/>
                  </a:schemeClr>
                </a:solidFill>
              </a:rPr>
              <a:t>Упражнения с прищепками </a:t>
            </a:r>
            <a:r>
              <a:rPr lang="ru-RU" sz="1400" dirty="0"/>
              <a:t>- развивают сенсомоторную координацию, мелкую моторику рук. Цель упражнения - научить ребенка самостоятельно прищеплять прищепки. Чтобы игра была интересной для ребенка, можно прикреплять прищепки по тематике (то есть лучики к солнцу, иголки к ежику, дождик к тучке, травку к земле и тому подобное; для этого вам нужно, соответственно, сделать заготовки к солнцу, ежику и так далее). Необходимо понимать, что это очень сложное для ребенка задание. Не пытайтесь добиться результата сразу. Для начала, возьмите ладошки ребенка в свои руки и выполните упражнение вместе с ним.</a:t>
            </a:r>
          </a:p>
          <a:p>
            <a:pPr marL="0" indent="0">
              <a:buNone/>
            </a:pPr>
            <a:endParaRPr lang="ru-RU" sz="14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398" y="2362200"/>
            <a:ext cx="2962275" cy="3663950"/>
          </a:xfrm>
          <a:prstGeom prst="rect">
            <a:avLst/>
          </a:prstGeom>
          <a:ln>
            <a:noFill/>
          </a:ln>
          <a:effectLst>
            <a:glow rad="228600">
              <a:schemeClr val="accent6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48249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209800"/>
            <a:ext cx="2971800" cy="4191000"/>
          </a:xfrm>
          <a:effectLst>
            <a:glow rad="228600">
              <a:schemeClr val="accent6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r>
              <a:rPr lang="ru-RU" b="1" dirty="0">
                <a:solidFill>
                  <a:schemeClr val="accent6">
                    <a:lumMod val="75000"/>
                  </a:schemeClr>
                </a:solidFill>
              </a:rPr>
              <a:t>Упражнения с бусинами. </a:t>
            </a:r>
            <a:r>
              <a:rPr lang="ru-RU" dirty="0"/>
              <a:t>Отлично развивает руку разнообразное нанизывание. Нанизывать можно все что нанизывается: пуговицы, бусы, рожки и макароны, сушки и т. п. Можно составлять бусы из картонных кружочков, квадратиков, сердечек, листьев деревьев, в том числе сухих, ягод рябины. Научиться прокалывать аккуратные дырочки тоже полезно. Величина бусин зависит от возраста ребенка. Сначала вместо бусин можно использовать шарики от пирамидок с круглыми деталями и нанизывать их на толстый шнурок; затем детали нужно постепенно «измельчать».</a:t>
            </a:r>
          </a:p>
          <a:p>
            <a:endParaRPr lang="ru-RU" dirty="0"/>
          </a:p>
        </p:txBody>
      </p:sp>
      <p:pic>
        <p:nvPicPr>
          <p:cNvPr id="7170" name="Picture 2" descr="C:\Users\pc\Desktop\фото016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3494" y="2438401"/>
            <a:ext cx="2743200" cy="3657600"/>
          </a:xfrm>
          <a:prstGeom prst="rect">
            <a:avLst/>
          </a:prstGeom>
          <a:ln>
            <a:noFill/>
          </a:ln>
          <a:effectLst>
            <a:glow rad="228600">
              <a:schemeClr val="accent6">
                <a:satMod val="175000"/>
                <a:alpha val="40000"/>
              </a:schemeClr>
            </a:glow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43899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905001"/>
            <a:ext cx="4038600" cy="1219199"/>
          </a:xfrm>
          <a:effectLst>
            <a:glow rad="228600">
              <a:schemeClr val="accent6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 marL="0" indent="0">
              <a:buNone/>
            </a:pPr>
            <a:r>
              <a:rPr lang="ru-RU" sz="1400" b="1" dirty="0">
                <a:solidFill>
                  <a:schemeClr val="accent6">
                    <a:lumMod val="75000"/>
                  </a:schemeClr>
                </a:solidFill>
              </a:rPr>
              <a:t>Работа со штампами: </a:t>
            </a:r>
            <a:r>
              <a:rPr lang="ru-RU" sz="1400" dirty="0"/>
              <a:t>упражняет щепоть руки ребенка (положение захвата тремя пальцами – щепотью). Все упражнения нацелены на быструю смену тонуса мускулатуры рук: напряжение, расслабление, силовое </a:t>
            </a:r>
            <a:r>
              <a:rPr lang="ru-RU" sz="1400" dirty="0" smtClean="0"/>
              <a:t>напряжение.</a:t>
            </a:r>
            <a:endParaRPr lang="ru-RU" sz="1400" dirty="0"/>
          </a:p>
          <a:p>
            <a:pPr marL="0" indent="0">
              <a:buNone/>
            </a:pPr>
            <a:endParaRPr lang="ru-RU" sz="1400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905000"/>
            <a:ext cx="3962400" cy="1219200"/>
          </a:xfrm>
          <a:effectLst>
            <a:glow rad="228600">
              <a:schemeClr val="accent6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marL="0" indent="0">
              <a:buNone/>
            </a:pPr>
            <a:r>
              <a:rPr lang="ru-RU" sz="1400" dirty="0"/>
              <a:t>Игры на развитие тактильного восприятия, игры с песком и </a:t>
            </a:r>
            <a:r>
              <a:rPr lang="ru-RU" sz="1400" dirty="0" smtClean="0"/>
              <a:t>водой.</a:t>
            </a:r>
            <a:endParaRPr lang="ru-RU" sz="1400" dirty="0"/>
          </a:p>
          <a:p>
            <a:pPr marL="0" indent="0">
              <a:buNone/>
            </a:pPr>
            <a:endParaRPr lang="ru-RU" sz="14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00" y="3362970"/>
            <a:ext cx="2560636" cy="3408248"/>
          </a:xfrm>
          <a:prstGeom prst="rect">
            <a:avLst/>
          </a:prstGeom>
          <a:ln>
            <a:noFill/>
          </a:ln>
          <a:effectLst>
            <a:glow rad="228600">
              <a:schemeClr val="accent6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 descr="C:\Users\pc\Desktop\фото016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1620" y="3362970"/>
            <a:ext cx="2638152" cy="3408248"/>
          </a:xfrm>
          <a:prstGeom prst="rect">
            <a:avLst/>
          </a:prstGeom>
          <a:ln>
            <a:noFill/>
          </a:ln>
          <a:effectLst>
            <a:glow rad="228600">
              <a:schemeClr val="accent6">
                <a:satMod val="175000"/>
                <a:alpha val="40000"/>
              </a:schemeClr>
            </a:glow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63220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905001"/>
            <a:ext cx="3810000" cy="990599"/>
          </a:xfrm>
          <a:effectLst>
            <a:glow rad="228600">
              <a:schemeClr val="accent6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marL="0" indent="0">
              <a:buNone/>
            </a:pPr>
            <a:r>
              <a:rPr lang="ru-RU" sz="1400" b="1" dirty="0">
                <a:solidFill>
                  <a:schemeClr val="accent6">
                    <a:lumMod val="75000"/>
                  </a:schemeClr>
                </a:solidFill>
              </a:rPr>
              <a:t>Раскраски для детей </a:t>
            </a:r>
            <a:r>
              <a:rPr lang="ru-RU" sz="1400" dirty="0"/>
              <a:t>– прекрасное средство для развития мелкой моторики ребёнка.</a:t>
            </a:r>
          </a:p>
          <a:p>
            <a:pPr marL="0" indent="0">
              <a:buNone/>
            </a:pPr>
            <a:endParaRPr lang="ru-RU" sz="1400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905000"/>
            <a:ext cx="4071937" cy="990600"/>
          </a:xfrm>
          <a:effectLst>
            <a:glow rad="228600">
              <a:schemeClr val="accent6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marL="0" indent="0">
              <a:buNone/>
            </a:pPr>
            <a:r>
              <a:rPr lang="ru-RU" sz="1400" b="1" dirty="0">
                <a:solidFill>
                  <a:schemeClr val="accent6">
                    <a:lumMod val="75000"/>
                  </a:schemeClr>
                </a:solidFill>
              </a:rPr>
              <a:t>Игры с конструктором, мозаикой </a:t>
            </a:r>
            <a:r>
              <a:rPr lang="ru-RU" sz="1400" dirty="0"/>
              <a:t>- в это время, развивается не только образное мышление, но и фантазия, мелкая моторика рук.</a:t>
            </a:r>
          </a:p>
          <a:p>
            <a:pPr marL="0" indent="0">
              <a:buNone/>
            </a:pPr>
            <a:endParaRPr lang="ru-RU" sz="14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4787" y="3175000"/>
            <a:ext cx="2657475" cy="3544724"/>
          </a:xfrm>
          <a:prstGeom prst="rect">
            <a:avLst/>
          </a:prstGeom>
          <a:ln>
            <a:noFill/>
          </a:ln>
          <a:effectLst>
            <a:glow rad="228600">
              <a:schemeClr val="accent6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00" y="3206108"/>
            <a:ext cx="2615142" cy="3488257"/>
          </a:xfrm>
          <a:prstGeom prst="rect">
            <a:avLst/>
          </a:prstGeom>
          <a:ln>
            <a:noFill/>
          </a:ln>
          <a:effectLst>
            <a:glow rad="228600">
              <a:schemeClr val="accent6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42234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66800" y="2057400"/>
            <a:ext cx="7239000" cy="381000"/>
          </a:xfrm>
        </p:spPr>
        <p:txBody>
          <a:bodyPr>
            <a:prstTxWarp prst="textChevron">
              <a:avLst/>
            </a:prstTxWarp>
          </a:bodyPr>
          <a:lstStyle/>
          <a:p>
            <a:pPr marL="0" indent="0" algn="ctr">
              <a:buNone/>
            </a:pPr>
            <a:r>
              <a:rPr lang="ru-RU" sz="2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Открытый просмотр НОД для педагогов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3322529"/>
            <a:ext cx="2514600" cy="3354147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6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2800" y="2667000"/>
            <a:ext cx="2500313" cy="3335337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6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4600" y="3161267"/>
            <a:ext cx="2706687" cy="3610366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6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08961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4600" y="2133600"/>
            <a:ext cx="3886200" cy="533400"/>
          </a:xfrm>
        </p:spPr>
        <p:txBody>
          <a:bodyPr>
            <a:prstTxWarp prst="textChevron">
              <a:avLst/>
            </a:prstTxWarp>
          </a:bodyPr>
          <a:lstStyle/>
          <a:p>
            <a:r>
              <a:rPr lang="ru-RU" sz="2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Используемая литература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5800" y="2819400"/>
            <a:ext cx="7772400" cy="3429000"/>
          </a:xfrm>
          <a:effectLst>
            <a:glow rad="228600">
              <a:schemeClr val="accent6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algn="l"/>
            <a:r>
              <a:rPr lang="ru-RU" sz="1400" dirty="0"/>
              <a:t>1. Белая А.Е., </a:t>
            </a:r>
            <a:r>
              <a:rPr lang="ru-RU" sz="1400" dirty="0" err="1"/>
              <a:t>Мирлсова</a:t>
            </a:r>
            <a:r>
              <a:rPr lang="ru-RU" sz="1400" dirty="0"/>
              <a:t> В.И. Пальчиковые игры для развития </a:t>
            </a:r>
            <a:r>
              <a:rPr lang="ru-RU" sz="1400" dirty="0" smtClean="0"/>
              <a:t>речи дошкольников</a:t>
            </a:r>
            <a:r>
              <a:rPr lang="ru-RU" sz="1400" dirty="0"/>
              <a:t>. – М. АСТ., 1999.</a:t>
            </a:r>
          </a:p>
          <a:p>
            <a:pPr algn="l"/>
            <a:r>
              <a:rPr lang="ru-RU" sz="1400" dirty="0"/>
              <a:t>2. Большакова С.Е. Формирование мелкой моторики рук. Игры и</a:t>
            </a:r>
          </a:p>
          <a:p>
            <a:pPr algn="l"/>
            <a:r>
              <a:rPr lang="ru-RU" sz="1400" dirty="0"/>
              <a:t>упражнения. – М., 2005.</a:t>
            </a:r>
          </a:p>
          <a:p>
            <a:pPr algn="l"/>
            <a:r>
              <a:rPr lang="ru-RU" sz="1400" dirty="0"/>
              <a:t>3. Коноваленко В.В., Коноваленко С.В. Пальчиковая гимнастика. – М.,</a:t>
            </a:r>
          </a:p>
          <a:p>
            <a:pPr algn="l"/>
            <a:r>
              <a:rPr lang="ru-RU" sz="1400" dirty="0"/>
              <a:t>Издательство ГНОМ и Д., 2005.</a:t>
            </a:r>
          </a:p>
          <a:p>
            <a:pPr algn="l"/>
            <a:r>
              <a:rPr lang="ru-RU" sz="1400" dirty="0"/>
              <a:t>4. Светлова М.Е. Развиваем мелкую моторику и координацию движений</a:t>
            </a:r>
          </a:p>
          <a:p>
            <a:pPr algn="l"/>
            <a:r>
              <a:rPr lang="ru-RU" sz="1400" dirty="0"/>
              <a:t>рук. – М: Эскимо, 2004.</a:t>
            </a:r>
          </a:p>
          <a:p>
            <a:pPr algn="l"/>
            <a:r>
              <a:rPr lang="ru-RU" sz="1400" dirty="0"/>
              <a:t>5. Соколова Ю. Игры с пальчиками. – М., Эскимо 2002.</a:t>
            </a:r>
          </a:p>
          <a:p>
            <a:pPr algn="l"/>
            <a:r>
              <a:rPr lang="ru-RU" sz="1400" dirty="0"/>
              <a:t>6</a:t>
            </a:r>
            <a:r>
              <a:rPr lang="ru-RU" sz="1400" dirty="0" smtClean="0"/>
              <a:t>. </a:t>
            </a:r>
            <a:r>
              <a:rPr lang="ru-RU" sz="1400" dirty="0"/>
              <a:t>Журнал. Дошкольное воспитание. № 11 за 2006.</a:t>
            </a:r>
          </a:p>
          <a:p>
            <a:pPr algn="l"/>
            <a:r>
              <a:rPr lang="ru-RU" sz="1400" dirty="0" smtClean="0"/>
              <a:t>7. </a:t>
            </a:r>
            <a:r>
              <a:rPr lang="ru-RU" sz="1400" dirty="0"/>
              <a:t>Журнал. Дошкольное воспитание. № 12 за 2006.</a:t>
            </a:r>
          </a:p>
        </p:txBody>
      </p:sp>
    </p:spTree>
    <p:extLst>
      <p:ext uri="{BB962C8B-B14F-4D97-AF65-F5344CB8AC3E}">
        <p14:creationId xmlns:p14="http://schemas.microsoft.com/office/powerpoint/2010/main" val="3089443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>
          <a:xfrm>
            <a:off x="2743200" y="1981200"/>
            <a:ext cx="3657600" cy="533400"/>
          </a:xfrm>
        </p:spPr>
        <p:txBody>
          <a:bodyPr>
            <a:prstTxWarp prst="textChevron">
              <a:avLst/>
            </a:prstTxWarp>
          </a:bodyPr>
          <a:lstStyle/>
          <a:p>
            <a:r>
              <a:rPr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Актуальность</a:t>
            </a:r>
          </a:p>
        </p:txBody>
      </p:sp>
      <p:sp>
        <p:nvSpPr>
          <p:cNvPr id="3075" name="Содержимое 2"/>
          <p:cNvSpPr>
            <a:spLocks noGrp="1"/>
          </p:cNvSpPr>
          <p:nvPr>
            <p:ph idx="1"/>
          </p:nvPr>
        </p:nvSpPr>
        <p:spPr>
          <a:xfrm>
            <a:off x="762000" y="2819400"/>
            <a:ext cx="7772400" cy="3581400"/>
          </a:xfrm>
          <a:effectLst>
            <a:glow rad="228600">
              <a:schemeClr val="accent6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marL="0" indent="0" algn="just">
              <a:buNone/>
            </a:pPr>
            <a:r>
              <a:rPr lang="ru-RU" sz="2000" dirty="0" smtClean="0">
                <a:solidFill>
                  <a:schemeClr val="tx1"/>
                </a:solidFill>
              </a:rPr>
              <a:t>             Духовно-нравственное </a:t>
            </a:r>
            <a:r>
              <a:rPr lang="ru-RU" sz="2000" dirty="0">
                <a:solidFill>
                  <a:schemeClr val="tx1"/>
                </a:solidFill>
              </a:rPr>
              <a:t>воспитание – одна из актуальных и сложнейших проблем, </a:t>
            </a:r>
            <a:r>
              <a:rPr lang="ru-RU" sz="2000" dirty="0" smtClean="0">
                <a:solidFill>
                  <a:schemeClr val="tx1"/>
                </a:solidFill>
              </a:rPr>
              <a:t>которая должна </a:t>
            </a:r>
            <a:r>
              <a:rPr lang="ru-RU" sz="2000" dirty="0">
                <a:solidFill>
                  <a:schemeClr val="tx1"/>
                </a:solidFill>
              </a:rPr>
              <a:t>решаться сегодня всеми, кто имеет отношение к детям. То, что мы заложим </a:t>
            </a:r>
            <a:r>
              <a:rPr lang="ru-RU" sz="2000" dirty="0" smtClean="0">
                <a:solidFill>
                  <a:schemeClr val="tx1"/>
                </a:solidFill>
              </a:rPr>
              <a:t>в душу </a:t>
            </a:r>
            <a:r>
              <a:rPr lang="ru-RU" sz="2000" dirty="0">
                <a:solidFill>
                  <a:schemeClr val="tx1"/>
                </a:solidFill>
              </a:rPr>
              <a:t>ребенка сейчас, проявится позднее, станет его и нашей </a:t>
            </a:r>
            <a:r>
              <a:rPr lang="ru-RU" sz="2000" dirty="0" smtClean="0">
                <a:solidFill>
                  <a:schemeClr val="tx1"/>
                </a:solidFill>
              </a:rPr>
              <a:t>жизнью. </a:t>
            </a:r>
          </a:p>
          <a:p>
            <a:pPr marL="0" indent="0" algn="just">
              <a:buNone/>
            </a:pPr>
            <a:r>
              <a:rPr lang="ru-RU" sz="2000" dirty="0">
                <a:solidFill>
                  <a:schemeClr val="tx1"/>
                </a:solidFill>
              </a:rPr>
              <a:t> </a:t>
            </a:r>
            <a:r>
              <a:rPr lang="ru-RU" sz="2000" dirty="0" smtClean="0">
                <a:solidFill>
                  <a:schemeClr val="tx1"/>
                </a:solidFill>
              </a:rPr>
              <a:t>             Период </a:t>
            </a:r>
            <a:r>
              <a:rPr lang="ru-RU" sz="2000" dirty="0">
                <a:solidFill>
                  <a:schemeClr val="tx1"/>
                </a:solidFill>
              </a:rPr>
              <a:t>дошкольного детства является одним из наиболее значимым в развитии </a:t>
            </a:r>
            <a:r>
              <a:rPr lang="ru-RU" sz="2000" dirty="0" smtClean="0">
                <a:solidFill>
                  <a:schemeClr val="tx1"/>
                </a:solidFill>
              </a:rPr>
              <a:t>ребёнка. Именно </a:t>
            </a:r>
            <a:r>
              <a:rPr lang="ru-RU" sz="2000" dirty="0">
                <a:solidFill>
                  <a:schemeClr val="tx1"/>
                </a:solidFill>
              </a:rPr>
              <a:t>в это время закладываются базовые качества личности. </a:t>
            </a:r>
            <a:r>
              <a:rPr lang="ru-RU" sz="2000" dirty="0" smtClean="0">
                <a:solidFill>
                  <a:schemeClr val="tx1"/>
                </a:solidFill>
              </a:rPr>
              <a:t>Формирование фундаментальных </a:t>
            </a:r>
            <a:r>
              <a:rPr lang="ru-RU" sz="2000" dirty="0">
                <a:solidFill>
                  <a:schemeClr val="tx1"/>
                </a:solidFill>
              </a:rPr>
              <a:t>черт личности происходит в процессе накопления </a:t>
            </a:r>
            <a:r>
              <a:rPr lang="ru-RU" sz="2000" dirty="0" smtClean="0">
                <a:solidFill>
                  <a:schemeClr val="tx1"/>
                </a:solidFill>
              </a:rPr>
              <a:t>ребёнком социокультурного </a:t>
            </a:r>
            <a:r>
              <a:rPr lang="ru-RU" sz="2000" dirty="0">
                <a:solidFill>
                  <a:schemeClr val="tx1"/>
                </a:solidFill>
              </a:rPr>
              <a:t>опыта в виде чувств, отношений, знаний. Эффективность </a:t>
            </a:r>
            <a:r>
              <a:rPr lang="ru-RU" sz="2000" dirty="0" smtClean="0">
                <a:solidFill>
                  <a:schemeClr val="tx1"/>
                </a:solidFill>
              </a:rPr>
              <a:t>этого процесса </a:t>
            </a:r>
            <a:r>
              <a:rPr lang="ru-RU" sz="2000" dirty="0">
                <a:solidFill>
                  <a:schemeClr val="tx1"/>
                </a:solidFill>
              </a:rPr>
              <a:t>определяется характером взаимодействия детей и взрослых, а также </a:t>
            </a:r>
            <a:r>
              <a:rPr lang="ru-RU" sz="2000" dirty="0" smtClean="0">
                <a:solidFill>
                  <a:schemeClr val="tx1"/>
                </a:solidFill>
              </a:rPr>
              <a:t>системой ценностей</a:t>
            </a:r>
            <a:r>
              <a:rPr lang="ru-RU" sz="2000" dirty="0">
                <a:solidFill>
                  <a:schemeClr val="tx1"/>
                </a:solidFill>
              </a:rPr>
              <a:t>.</a:t>
            </a:r>
            <a:r>
              <a:rPr lang="ru-RU" sz="2000" dirty="0">
                <a:solidFill>
                  <a:schemeClr val="tx1"/>
                </a:solidFill>
              </a:rPr>
              <a:t> </a:t>
            </a:r>
            <a:endParaRPr lang="ru-RU" sz="2000" dirty="0" smtClean="0">
              <a:solidFill>
                <a:schemeClr val="tx1"/>
              </a:solidFill>
            </a:endParaRPr>
          </a:p>
          <a:p>
            <a:pPr marL="0" indent="0" algn="just">
              <a:buNone/>
            </a:pPr>
            <a:endParaRPr lang="ru-RU" sz="2000" dirty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>
          <a:xfrm>
            <a:off x="1524000" y="685800"/>
            <a:ext cx="4572000" cy="457200"/>
          </a:xfrm>
        </p:spPr>
        <p:txBody>
          <a:bodyPr>
            <a:prstTxWarp prst="textChevron">
              <a:avLst/>
            </a:prstTxWarp>
          </a:bodyPr>
          <a:lstStyle/>
          <a:p>
            <a:r>
              <a:rPr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Цель и задачи</a:t>
            </a:r>
          </a:p>
        </p:txBody>
      </p:sp>
      <p:sp>
        <p:nvSpPr>
          <p:cNvPr id="4099" name="Содержимое 2"/>
          <p:cNvSpPr>
            <a:spLocks noGrp="1"/>
          </p:cNvSpPr>
          <p:nvPr>
            <p:ph idx="1"/>
          </p:nvPr>
        </p:nvSpPr>
        <p:spPr>
          <a:xfrm>
            <a:off x="381000" y="1371600"/>
            <a:ext cx="6324600" cy="5181600"/>
          </a:xfrm>
          <a:effectLst>
            <a:glow rad="228600">
              <a:schemeClr val="accent6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marL="0" indent="0" algn="just">
              <a:buNone/>
            </a:pPr>
            <a:r>
              <a:rPr lang="ru-RU" sz="1800" dirty="0" smtClean="0">
                <a:solidFill>
                  <a:srgbClr val="C00000"/>
                </a:solidFill>
              </a:rPr>
              <a:t>Цели</a:t>
            </a:r>
            <a:endParaRPr lang="ru-RU" sz="1800" dirty="0">
              <a:solidFill>
                <a:srgbClr val="C00000"/>
              </a:solidFill>
            </a:endParaRPr>
          </a:p>
          <a:p>
            <a:pPr marL="0" indent="0" algn="just">
              <a:buNone/>
            </a:pPr>
            <a:r>
              <a:rPr lang="ru-RU" sz="1800" i="1" dirty="0" smtClean="0"/>
              <a:t>         </a:t>
            </a:r>
            <a:r>
              <a:rPr lang="ru-RU" sz="1800" i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Важнейшей </a:t>
            </a:r>
            <a:r>
              <a:rPr lang="ru-RU" sz="1800" i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целью современного </a:t>
            </a:r>
            <a:r>
              <a:rPr lang="ru-RU" sz="1800" i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отечественного образования </a:t>
            </a:r>
            <a:r>
              <a:rPr lang="ru-RU" sz="1800" i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одной из приоритетных задач общества </a:t>
            </a:r>
            <a:r>
              <a:rPr lang="ru-RU" sz="1800" i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государства </a:t>
            </a:r>
            <a:r>
              <a:rPr lang="ru-RU" sz="1800" i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является воспитание, </a:t>
            </a:r>
            <a:r>
              <a:rPr lang="ru-RU" sz="1800" i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социально педагогическая </a:t>
            </a:r>
            <a:r>
              <a:rPr lang="ru-RU" sz="1800" i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поддержка становления и развития высоконравственного, ответственного, творческого, инициативного, компетентного гражданина </a:t>
            </a:r>
            <a:r>
              <a:rPr lang="ru-RU" sz="1800" i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России.</a:t>
            </a:r>
          </a:p>
          <a:p>
            <a:pPr marL="0" indent="0" algn="just">
              <a:buNone/>
            </a:pPr>
            <a:r>
              <a:rPr lang="ru-RU" sz="1800" dirty="0" smtClean="0">
                <a:solidFill>
                  <a:srgbClr val="C00000"/>
                </a:solidFill>
              </a:rPr>
              <a:t>Задачи:</a:t>
            </a:r>
            <a:endParaRPr lang="ru-RU" sz="1800" dirty="0">
              <a:solidFill>
                <a:srgbClr val="C00000"/>
              </a:solidFill>
            </a:endParaRPr>
          </a:p>
          <a:p>
            <a:pPr marL="0" indent="0" algn="just">
              <a:buNone/>
            </a:pPr>
            <a:r>
              <a:rPr lang="ru-RU" sz="1800" dirty="0" smtClean="0"/>
              <a:t>          В </a:t>
            </a:r>
            <a:r>
              <a:rPr lang="ru-RU" sz="1800" dirty="0"/>
              <a:t>детском саду реализуются следующие воспитательные задачи нравственной направленности: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ru-RU" sz="1800" dirty="0"/>
              <a:t>Сформировать в детях способность сопереживать.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ru-RU" sz="1800" dirty="0"/>
              <a:t>Зародить уважение к своей нации и к представителям других национальностей.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ru-RU" sz="1800" dirty="0"/>
              <a:t>Воспитать любовь к родному дому, семье, малой родине.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ru-RU" sz="1800" dirty="0"/>
              <a:t>Усвоение знаний о культуре и истории родной страны.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ru-RU" sz="1800" dirty="0"/>
              <a:t>Формирование сопричастности к народным и религиозным традициям.</a:t>
            </a:r>
          </a:p>
          <a:p>
            <a:pPr marL="0" indent="0">
              <a:buNone/>
            </a:pPr>
            <a:endParaRPr lang="ru-RU" sz="16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8600" y="2362200"/>
            <a:ext cx="3810000" cy="4278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i="1" dirty="0" smtClean="0">
                <a:solidFill>
                  <a:srgbClr val="C00000"/>
                </a:solidFill>
                <a:latin typeface="+mj-lt"/>
              </a:rPr>
              <a:t>Приёмы</a:t>
            </a:r>
            <a:endParaRPr lang="ru-RU" sz="1600" b="1" i="1" dirty="0">
              <a:solidFill>
                <a:srgbClr val="C00000"/>
              </a:solidFill>
              <a:latin typeface="+mj-lt"/>
            </a:endParaRPr>
          </a:p>
          <a:p>
            <a:r>
              <a:rPr lang="ru-RU" sz="1600" dirty="0" smtClean="0">
                <a:latin typeface="+mj-lt"/>
              </a:rPr>
              <a:t>  Задачи </a:t>
            </a:r>
            <a:r>
              <a:rPr lang="ru-RU" sz="1600" dirty="0">
                <a:latin typeface="+mj-lt"/>
              </a:rPr>
              <a:t>духовно-нравственного развития реализуются в рамках следующих воспитательных направлений:</a:t>
            </a:r>
          </a:p>
          <a:p>
            <a:r>
              <a:rPr lang="ru-RU" sz="1600" b="1" i="1" dirty="0" smtClean="0">
                <a:latin typeface="+mj-lt"/>
              </a:rPr>
              <a:t>  Духовно-образовательное</a:t>
            </a:r>
            <a:r>
              <a:rPr lang="ru-RU" sz="1600" dirty="0">
                <a:latin typeface="+mj-lt"/>
              </a:rPr>
              <a:t>. На занятиях дети совместно с педагогом изучают сказки, стихотворения и рассказы, обязательно обсуждаются поступки героев, черты характера. Произведения для совместного чтения с дошкольниками всегда содержат элемент нравственного воспитания. Например, сказка «Репка» учит ценности совместного дела, «Три медведя» — важности семьи, «Цветик-</a:t>
            </a:r>
            <a:r>
              <a:rPr lang="ru-RU" sz="1600" dirty="0" err="1">
                <a:latin typeface="+mj-lt"/>
              </a:rPr>
              <a:t>семицветик</a:t>
            </a:r>
            <a:r>
              <a:rPr lang="ru-RU" sz="1600" dirty="0">
                <a:latin typeface="+mj-lt"/>
              </a:rPr>
              <a:t>» — жертвенности, «Чук и Гек» — любви к труду и родине и т. д.</a:t>
            </a:r>
          </a:p>
        </p:txBody>
      </p:sp>
      <p:pic>
        <p:nvPicPr>
          <p:cNvPr id="18" name="Содержимое 7" descr="C:\Users\Наташа\Desktop\для презинт\IMG_20210316_151759.jpg"/>
          <p:cNvPicPr>
            <a:picLocks noGrp="1"/>
          </p:cNvPicPr>
          <p:nvPr>
            <p:ph idx="1"/>
          </p:nvPr>
        </p:nvPicPr>
        <p:blipFill>
          <a:blip r:embed="rId2" cstate="print"/>
          <a:srcRect t="27330" r="4472" b="12635"/>
          <a:stretch>
            <a:fillRect/>
          </a:stretch>
        </p:blipFill>
        <p:spPr bwMode="auto">
          <a:xfrm>
            <a:off x="4267200" y="2209800"/>
            <a:ext cx="4495800" cy="4343400"/>
          </a:xfrm>
          <a:prstGeom prst="rect">
            <a:avLst/>
          </a:prstGeom>
          <a:ln>
            <a:noFill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</p:pic>
    </p:spTree>
    <p:extLst>
      <p:ext uri="{BB962C8B-B14F-4D97-AF65-F5344CB8AC3E}">
        <p14:creationId xmlns:p14="http://schemas.microsoft.com/office/powerpoint/2010/main" val="3375794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029200" y="2209800"/>
            <a:ext cx="3810000" cy="3733800"/>
          </a:xfrm>
          <a:effectLst>
            <a:glow rad="228600">
              <a:schemeClr val="accent6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algn="l"/>
            <a:r>
              <a:rPr lang="ru-RU" sz="1800" i="1" dirty="0">
                <a:solidFill>
                  <a:schemeClr val="tx1"/>
                </a:solidFill>
              </a:rPr>
              <a:t>Воспитательно-оздоровительное.</a:t>
            </a:r>
            <a:r>
              <a:rPr lang="ru-RU" sz="1800" dirty="0">
                <a:solidFill>
                  <a:schemeClr val="tx1"/>
                </a:solidFill>
              </a:rPr>
              <a:t> «В здоровом теле — здоровый дух» — это надо запомнить и осознать с раннего детства. </a:t>
            </a:r>
            <a:r>
              <a:rPr lang="ru-RU" sz="1800" b="1" dirty="0">
                <a:solidFill>
                  <a:schemeClr val="tx1"/>
                </a:solidFill>
              </a:rPr>
              <a:t>Духовно-нравственное воспитание состоит в том числе и в привитии детям здорового образа жизни.</a:t>
            </a:r>
            <a:r>
              <a:rPr lang="ru-RU" sz="1800" dirty="0">
                <a:solidFill>
                  <a:schemeClr val="tx1"/>
                </a:solidFill>
              </a:rPr>
              <a:t> Важность двигательной активности передаётся через динамичные игры и праздничные действа в детском саду. Прелесть пеших прогулок познаётся во время экскурсий и походов.</a:t>
            </a:r>
            <a:endParaRPr lang="ru-RU" sz="1800" dirty="0">
              <a:solidFill>
                <a:schemeClr val="tx1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2057400"/>
            <a:ext cx="4343400" cy="4114800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</p:spTree>
    <p:extLst>
      <p:ext uri="{BB962C8B-B14F-4D97-AF65-F5344CB8AC3E}">
        <p14:creationId xmlns:p14="http://schemas.microsoft.com/office/powerpoint/2010/main" val="57543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81000" y="304800"/>
            <a:ext cx="6248400" cy="2057400"/>
          </a:xfrm>
          <a:ln>
            <a:noFill/>
          </a:ln>
          <a:effectLst>
            <a:glow rad="228600">
              <a:schemeClr val="accent6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marL="0" indent="0" algn="just">
              <a:buNone/>
            </a:pPr>
            <a:r>
              <a:rPr lang="ru-RU" sz="1800" b="1" i="1" dirty="0"/>
              <a:t>Нравственно-трудовое.</a:t>
            </a:r>
            <a:r>
              <a:rPr lang="ru-RU" sz="1800" dirty="0"/>
              <a:t> Нравственность воспитывается в приобщении детей к трудовым акциям: малыши оказывают посильную помощь на субботниках, в генеральной уборке, озеленении территории ДОУ. Развитию уважения к ручному труду способствуют занятия по изготовлению подарков: открытки для ветеранов, бусы для мамы на праздник 8 Марта и др.</a:t>
            </a:r>
            <a:endParaRPr lang="ru-RU" sz="18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2667000"/>
            <a:ext cx="2895600" cy="3657600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1400" y="2667000"/>
            <a:ext cx="3048000" cy="3657600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</p:spTree>
    <p:extLst>
      <p:ext uri="{BB962C8B-B14F-4D97-AF65-F5344CB8AC3E}">
        <p14:creationId xmlns:p14="http://schemas.microsoft.com/office/powerpoint/2010/main" val="2237182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28600" y="609600"/>
            <a:ext cx="6477000" cy="6019800"/>
          </a:xfrm>
          <a:effectLst>
            <a:glow rad="228600">
              <a:schemeClr val="accent6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marL="0" indent="0">
              <a:buNone/>
            </a:pPr>
            <a:r>
              <a:rPr lang="ru-RU" sz="1400" dirty="0"/>
              <a:t>В своей практике я использую игры, которые являются синтезом поэтического слова и движения. Так как движения конкретизируют образ, а слово помогает чётко выполнять движения. Тексты упражнений – это рифмованные подсказки к заданным движениям. Они легко ложатся на слух ребенка, и настраивают на игру. С помощью стихотворного ритма совершенствуется произношение, происходит постановка правильного дыхания, отрабатывается определённый темп речи, развивается речевой </a:t>
            </a:r>
            <a:r>
              <a:rPr lang="ru-RU" sz="1400" dirty="0" smtClean="0"/>
              <a:t>слух.</a:t>
            </a:r>
            <a:endParaRPr lang="ru-RU" sz="14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3800" y="2438399"/>
            <a:ext cx="2745268" cy="36544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117" y="2362200"/>
            <a:ext cx="2798763" cy="37306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1278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3400" y="2133600"/>
            <a:ext cx="8153400" cy="4572000"/>
          </a:xfrm>
          <a:effectLst>
            <a:glow rad="228600">
              <a:schemeClr val="accent6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 marL="0" indent="0">
              <a:buNone/>
            </a:pPr>
            <a:r>
              <a:rPr lang="ru-RU" sz="1400" dirty="0"/>
              <a:t>Во время игр моя задача состоит в том, чтобы организовать общение ребенка с кем-либо в процессе игровой деятельности, обогащая словарь детей.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2716212"/>
            <a:ext cx="2824363" cy="376713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2787121"/>
            <a:ext cx="2786063" cy="371316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67169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57200" y="1066800"/>
            <a:ext cx="3429000" cy="4724400"/>
          </a:xfrm>
          <a:effectLst>
            <a:glow rad="228600">
              <a:schemeClr val="accent6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pPr marL="0" indent="0">
              <a:buNone/>
            </a:pPr>
            <a:r>
              <a:rPr lang="ru-RU" sz="1400" b="1" dirty="0">
                <a:solidFill>
                  <a:schemeClr val="accent6">
                    <a:lumMod val="75000"/>
                  </a:schemeClr>
                </a:solidFill>
              </a:rPr>
              <a:t>Игры – шнуровки:</a:t>
            </a:r>
          </a:p>
          <a:p>
            <a:pPr marL="0" indent="0">
              <a:buNone/>
            </a:pPr>
            <a:r>
              <a:rPr lang="ru-RU" sz="1400" dirty="0"/>
              <a:t>1. развивают сенсомоторную координацию, мелкую моторику рук;</a:t>
            </a:r>
          </a:p>
          <a:p>
            <a:pPr marL="0" indent="0">
              <a:buNone/>
            </a:pPr>
            <a:r>
              <a:rPr lang="ru-RU" sz="1400" dirty="0"/>
              <a:t>2. развивают пространственное ориентирование, способствуют усвоению понятий "вверху", "внизу", "справа", "слева";</a:t>
            </a:r>
          </a:p>
          <a:p>
            <a:pPr marL="0" indent="0">
              <a:buNone/>
            </a:pPr>
            <a:r>
              <a:rPr lang="ru-RU" sz="1400" dirty="0"/>
              <a:t>3. формируют навыки шнуровки (шнурование, завязывание шнурка на бант) ;</a:t>
            </a:r>
          </a:p>
          <a:p>
            <a:pPr marL="0" indent="0">
              <a:buNone/>
            </a:pPr>
            <a:r>
              <a:rPr lang="ru-RU" sz="1400" dirty="0"/>
              <a:t>4. способствуют развитию речи;</a:t>
            </a:r>
          </a:p>
          <a:p>
            <a:pPr marL="0" indent="0">
              <a:buNone/>
            </a:pPr>
            <a:r>
              <a:rPr lang="ru-RU" sz="1400" dirty="0"/>
              <a:t>5. развивают творческие способности;</a:t>
            </a:r>
          </a:p>
          <a:p>
            <a:pPr marL="0" indent="0">
              <a:buNone/>
            </a:pPr>
            <a:r>
              <a:rPr lang="ru-RU" sz="1400" dirty="0"/>
              <a:t>6. развивают усидчивость;</a:t>
            </a:r>
          </a:p>
          <a:p>
            <a:pPr marL="0" indent="0">
              <a:buNone/>
            </a:pPr>
            <a:r>
              <a:rPr lang="ru-RU" sz="1400" dirty="0"/>
              <a:t>7. игра способствует улучшению координации движений, гибкости кисти и раскованности движений вообще, что является залогом отсутствия проблем с письмом в школе.</a:t>
            </a:r>
          </a:p>
          <a:p>
            <a:pPr marL="0" indent="0">
              <a:buNone/>
            </a:pPr>
            <a:endParaRPr lang="ru-RU" sz="1400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000" y="1828799"/>
            <a:ext cx="2611438" cy="3475525"/>
          </a:xfrm>
          <a:prstGeom prst="rect">
            <a:avLst/>
          </a:prstGeom>
          <a:ln>
            <a:noFill/>
          </a:ln>
          <a:effectLst>
            <a:glow rad="228600">
              <a:schemeClr val="accent6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70363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Шаблон 2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Шаблон 2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3_Шаблон 2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4_Шаблон 2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5_Шаблон 2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Шаблон 2</Template>
  <TotalTime>423</TotalTime>
  <Words>1154</Words>
  <Application>Microsoft Office PowerPoint</Application>
  <PresentationFormat>Экран (4:3)</PresentationFormat>
  <Paragraphs>61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5</vt:i4>
      </vt:variant>
      <vt:variant>
        <vt:lpstr>Заголовки слайдов</vt:lpstr>
      </vt:variant>
      <vt:variant>
        <vt:i4>17</vt:i4>
      </vt:variant>
    </vt:vector>
  </HeadingPairs>
  <TitlesOfParts>
    <vt:vector size="25" baseType="lpstr">
      <vt:lpstr>Arial</vt:lpstr>
      <vt:lpstr>Calibri</vt:lpstr>
      <vt:lpstr>Wingdings</vt:lpstr>
      <vt:lpstr>Шаблон 2</vt:lpstr>
      <vt:lpstr>1_Шаблон 2</vt:lpstr>
      <vt:lpstr>3_Шаблон 2</vt:lpstr>
      <vt:lpstr>4_Шаблон 2</vt:lpstr>
      <vt:lpstr>5_Шаблон 2</vt:lpstr>
      <vt:lpstr>Духовно-нравственное воспитание в детском саду </vt:lpstr>
      <vt:lpstr>Актуальность</vt:lpstr>
      <vt:lpstr>Цель и задачи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Используемая литература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Проект «Пальчики играют – речь ребенка развивают» II младшая группа</dc:title>
  <dc:creator>pc</dc:creator>
  <cp:lastModifiedBy>Пользователь</cp:lastModifiedBy>
  <cp:revision>35</cp:revision>
  <dcterms:created xsi:type="dcterms:W3CDTF">2015-03-08T05:50:30Z</dcterms:created>
  <dcterms:modified xsi:type="dcterms:W3CDTF">2021-11-18T11:25:56Z</dcterms:modified>
</cp:coreProperties>
</file>